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164" r:id="rId3"/>
    <p:sldId id="1183" r:id="rId4"/>
    <p:sldId id="1191" r:id="rId5"/>
    <p:sldId id="1167" r:id="rId6"/>
    <p:sldId id="1179" r:id="rId7"/>
    <p:sldId id="1180" r:id="rId8"/>
    <p:sldId id="1192" r:id="rId9"/>
    <p:sldId id="1181" r:id="rId10"/>
    <p:sldId id="1182" r:id="rId11"/>
    <p:sldId id="1187" r:id="rId12"/>
    <p:sldId id="1193" r:id="rId13"/>
    <p:sldId id="1186" r:id="rId14"/>
    <p:sldId id="1197" r:id="rId15"/>
    <p:sldId id="1171" r:id="rId16"/>
    <p:sldId id="1198" r:id="rId17"/>
    <p:sldId id="1176" r:id="rId18"/>
    <p:sldId id="1199" r:id="rId19"/>
    <p:sldId id="1177" r:id="rId20"/>
    <p:sldId id="1189" r:id="rId21"/>
    <p:sldId id="1190" r:id="rId22"/>
    <p:sldId id="1200" r:id="rId23"/>
    <p:sldId id="1201" r:id="rId24"/>
    <p:sldId id="1202" r:id="rId25"/>
    <p:sldId id="1173" r:id="rId26"/>
    <p:sldId id="1174"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06"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乡村和城镇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城镇化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7.jpg" descr="id:2147491306;FounderCES"/>
          <p:cNvPicPr/>
          <p:nvPr/>
        </p:nvPicPr>
        <p:blipFill>
          <a:blip r:embed="rId2"/>
          <a:stretch>
            <a:fillRect/>
          </a:stretch>
        </p:blipFill>
        <p:spPr>
          <a:xfrm>
            <a:off x="2566814" y="1556792"/>
            <a:ext cx="6959509" cy="1944216"/>
          </a:xfrm>
          <a:prstGeom prst="rect">
            <a:avLst/>
          </a:prstGeom>
        </p:spPr>
      </p:pic>
    </p:spTree>
    <p:extLst>
      <p:ext uri="{BB962C8B-B14F-4D97-AF65-F5344CB8AC3E}">
        <p14:creationId xmlns:p14="http://schemas.microsoft.com/office/powerpoint/2010/main" val="42475492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不同类型国家城镇化问题的差</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异</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69966061"/>
              </p:ext>
            </p:extLst>
          </p:nvPr>
        </p:nvGraphicFramePr>
        <p:xfrm>
          <a:off x="406574" y="1438654"/>
          <a:ext cx="11440128" cy="3291840"/>
        </p:xfrm>
        <a:graphic>
          <a:graphicData uri="http://schemas.openxmlformats.org/drawingml/2006/table">
            <a:tbl>
              <a:tblPr firstRow="1" firstCol="1" bandRow="1"/>
              <a:tblGrid>
                <a:gridCol w="2088232">
                  <a:extLst>
                    <a:ext uri="{9D8B030D-6E8A-4147-A177-3AD203B41FA5}">
                      <a16:colId xmlns:a16="http://schemas.microsoft.com/office/drawing/2014/main" val="2360666455"/>
                    </a:ext>
                  </a:extLst>
                </a:gridCol>
                <a:gridCol w="9351896">
                  <a:extLst>
                    <a:ext uri="{9D8B030D-6E8A-4147-A177-3AD203B41FA5}">
                      <a16:colId xmlns:a16="http://schemas.microsoft.com/office/drawing/2014/main" val="3416780666"/>
                    </a:ext>
                  </a:extLst>
                </a:gridCol>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城镇化问题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841989773"/>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发展中国家现在正处于城镇化快速发展阶段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各类城镇化问题相对较多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有的发展中国家城镇化畸形发展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与经济发展不相适应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失业率高、贫困等社会问题突出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56817002"/>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城镇化过程中也曾出现过环境污染问题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经过后来的不断治理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大部分得以有效缓解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39834137"/>
                  </a:ext>
                </a:extLst>
              </a:tr>
            </a:tbl>
          </a:graphicData>
        </a:graphic>
      </p:graphicFrame>
    </p:spTree>
    <p:extLst>
      <p:ext uri="{BB962C8B-B14F-4D97-AF65-F5344CB8AC3E}">
        <p14:creationId xmlns:p14="http://schemas.microsoft.com/office/powerpoint/2010/main" val="2036400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2952328"/>
          </a:xfrm>
          <a:prstGeom prst="rect">
            <a:avLst/>
          </a:prstGeom>
        </p:spPr>
      </p:pic>
      <p:sp>
        <p:nvSpPr>
          <p:cNvPr id="4" name="内容占位符 1"/>
          <p:cNvSpPr txBox="1">
            <a:spLocks/>
          </p:cNvSpPr>
          <p:nvPr/>
        </p:nvSpPr>
        <p:spPr bwMode="auto">
          <a:xfrm>
            <a:off x="360854" y="83671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镇化过程中出现问题的解决措施的分析思路</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城镇化过程中出现的环境问题、社会问题等主要是城市人口过度膨胀造成的。针对具体问题从减轻人口压力和合理规划城市入手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提出对应的解决措施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如建立卫星城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分散城市职能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合理规划城市道路和居住区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改善城市交通运输和居住条件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扩大绿地面积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加强外来人员管理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完善人口迁入政策等。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激活思维.eps" descr="id:2147491321;FounderCES"/>
          <p:cNvPicPr/>
          <p:nvPr/>
        </p:nvPicPr>
        <p:blipFill>
          <a:blip r:embed="rId3"/>
          <a:stretch>
            <a:fillRect/>
          </a:stretch>
        </p:blipFill>
        <p:spPr>
          <a:xfrm>
            <a:off x="461330" y="908720"/>
            <a:ext cx="1986726" cy="437510"/>
          </a:xfrm>
          <a:prstGeom prst="rect">
            <a:avLst/>
          </a:prstGeom>
        </p:spPr>
      </p:pic>
    </p:spTree>
    <p:extLst>
      <p:ext uri="{BB962C8B-B14F-4D97-AF65-F5344CB8AC3E}">
        <p14:creationId xmlns:p14="http://schemas.microsoft.com/office/powerpoint/2010/main" val="2413148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9948"/>
            <a:ext cx="11485848" cy="230832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理信息技术在城市管理中的应用</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应用领域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：城市规划、市政建设、公共服务等。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主要表</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）服务于城市生活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1328;FounderCES"/>
          <p:cNvPicPr/>
          <p:nvPr/>
        </p:nvPicPr>
        <p:blipFill>
          <a:blip r:embed="rId2"/>
          <a:stretch>
            <a:fillRect/>
          </a:stretch>
        </p:blipFill>
        <p:spPr>
          <a:xfrm>
            <a:off x="478582" y="872548"/>
            <a:ext cx="1426973" cy="379472"/>
          </a:xfrm>
          <a:prstGeom prst="rect">
            <a:avLst/>
          </a:prstGeom>
        </p:spPr>
      </p:pic>
      <p:pic>
        <p:nvPicPr>
          <p:cNvPr id="4" name="kd190.jpg" descr="id:2147491335;FounderCES"/>
          <p:cNvPicPr/>
          <p:nvPr/>
        </p:nvPicPr>
        <p:blipFill>
          <a:blip r:embed="rId3"/>
          <a:stretch>
            <a:fillRect/>
          </a:stretch>
        </p:blipFill>
        <p:spPr>
          <a:xfrm>
            <a:off x="3358902" y="2983772"/>
            <a:ext cx="5842912" cy="1758624"/>
          </a:xfrm>
          <a:prstGeom prst="rect">
            <a:avLst/>
          </a:prstGeom>
        </p:spPr>
      </p:pic>
      <p:sp>
        <p:nvSpPr>
          <p:cNvPr id="5" name="内容占位符 1"/>
          <p:cNvSpPr txBox="1">
            <a:spLocks/>
          </p:cNvSpPr>
          <p:nvPr/>
        </p:nvSpPr>
        <p:spPr bwMode="auto">
          <a:xfrm>
            <a:off x="360854" y="48142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）服务于城市规划和建设管理</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d191.jpg" descr="id:2147491342;FounderCES"/>
          <p:cNvPicPr/>
          <p:nvPr/>
        </p:nvPicPr>
        <p:blipFill>
          <a:blip r:embed="rId4"/>
          <a:stretch>
            <a:fillRect/>
          </a:stretch>
        </p:blipFill>
        <p:spPr>
          <a:xfrm>
            <a:off x="3358901" y="5467462"/>
            <a:ext cx="5616625" cy="1075134"/>
          </a:xfrm>
          <a:prstGeom prst="rect">
            <a:avLst/>
          </a:prstGeom>
        </p:spPr>
      </p:pic>
    </p:spTree>
    <p:extLst>
      <p:ext uri="{BB962C8B-B14F-4D97-AF65-F5344CB8AC3E}">
        <p14:creationId xmlns:p14="http://schemas.microsoft.com/office/powerpoint/2010/main" val="4265220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3416320"/>
          </a:xfrm>
          <a:prstGeom prst="rect">
            <a:avLst/>
          </a:prstGeom>
        </p:spPr>
      </p:pic>
      <p:sp>
        <p:nvSpPr>
          <p:cNvPr id="4" name="内容占位符 1"/>
          <p:cNvSpPr txBox="1">
            <a:spLocks/>
          </p:cNvSpPr>
          <p:nvPr/>
        </p:nvSpPr>
        <p:spPr bwMode="auto">
          <a:xfrm>
            <a:off x="360854" y="83671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理信息技术在车辆导航调度和城市规划与评价中的应用</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车辆导航调度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在交通方面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租车服务、物流配送等许多行业利用全球卫星导航系统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可以对车辆进行导航跟踪、调度管理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合理分配车辆。</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城市规划与评价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利用遥感技术对城市的空间布局进行信息分析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可以获得指导城市规划的信息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包括城市交通调查、人口调查、环境调查、城市用地变化监测等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对于城市的发展具有重要意义。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90759;FounderCES"/>
          <p:cNvPicPr/>
          <p:nvPr/>
        </p:nvPicPr>
        <p:blipFill>
          <a:blip r:embed="rId3"/>
          <a:stretch>
            <a:fillRect/>
          </a:stretch>
        </p:blipFill>
        <p:spPr>
          <a:xfrm>
            <a:off x="406574" y="1010328"/>
            <a:ext cx="1917928" cy="380473"/>
          </a:xfrm>
          <a:prstGeom prst="rect">
            <a:avLst/>
          </a:prstGeom>
        </p:spPr>
      </p:pic>
    </p:spTree>
    <p:extLst>
      <p:ext uri="{BB962C8B-B14F-4D97-AF65-F5344CB8AC3E}">
        <p14:creationId xmlns:p14="http://schemas.microsoft.com/office/powerpoint/2010/main" val="37254480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疑难破.eps" descr="id:2147488045;FounderCES"/>
          <p:cNvPicPr/>
          <p:nvPr/>
        </p:nvPicPr>
        <p:blipFill>
          <a:blip r:embed="rId2"/>
          <a:stretch>
            <a:fillRect/>
          </a:stretch>
        </p:blipFill>
        <p:spPr>
          <a:xfrm>
            <a:off x="2970689" y="901824"/>
            <a:ext cx="6249035" cy="539750"/>
          </a:xfrm>
          <a:prstGeom prst="rect">
            <a:avLst/>
          </a:prstGeom>
        </p:spPr>
      </p:pic>
      <p:pic>
        <p:nvPicPr>
          <p:cNvPr id="6" name="25疑难点1.eps" descr="id:2147490399;FounderCES"/>
          <p:cNvPicPr/>
          <p:nvPr/>
        </p:nvPicPr>
        <p:blipFill>
          <a:blip r:embed="rId3"/>
          <a:stretch>
            <a:fillRect/>
          </a:stretch>
        </p:blipFill>
        <p:spPr>
          <a:xfrm>
            <a:off x="397581" y="1675482"/>
            <a:ext cx="1413872" cy="424025"/>
          </a:xfrm>
          <a:prstGeom prst="rect">
            <a:avLst/>
          </a:prstGeom>
        </p:spPr>
      </p:pic>
      <p:sp>
        <p:nvSpPr>
          <p:cNvPr id="7" name="内容占位符 1"/>
          <p:cNvSpPr txBox="1">
            <a:spLocks/>
          </p:cNvSpPr>
          <p:nvPr/>
        </p:nvSpPr>
        <p:spPr bwMode="auto">
          <a:xfrm>
            <a:off x="360854" y="155163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镇化、郊区化、逆城市化及再城市化的表现、成因与联系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183826695"/>
              </p:ext>
            </p:extLst>
          </p:nvPr>
        </p:nvGraphicFramePr>
        <p:xfrm>
          <a:off x="406574" y="2348880"/>
          <a:ext cx="11440127" cy="2743200"/>
        </p:xfrm>
        <a:graphic>
          <a:graphicData uri="http://schemas.openxmlformats.org/drawingml/2006/table">
            <a:tbl>
              <a:tblPr firstRow="1" firstCol="1" bandRow="1"/>
              <a:tblGrid>
                <a:gridCol w="1123421">
                  <a:extLst>
                    <a:ext uri="{9D8B030D-6E8A-4147-A177-3AD203B41FA5}">
                      <a16:colId xmlns:a16="http://schemas.microsoft.com/office/drawing/2014/main" val="3178773690"/>
                    </a:ext>
                  </a:extLst>
                </a:gridCol>
                <a:gridCol w="2837019">
                  <a:extLst>
                    <a:ext uri="{9D8B030D-6E8A-4147-A177-3AD203B41FA5}">
                      <a16:colId xmlns:a16="http://schemas.microsoft.com/office/drawing/2014/main" val="691064035"/>
                    </a:ext>
                  </a:extLst>
                </a:gridCol>
                <a:gridCol w="2880320">
                  <a:extLst>
                    <a:ext uri="{9D8B030D-6E8A-4147-A177-3AD203B41FA5}">
                      <a16:colId xmlns:a16="http://schemas.microsoft.com/office/drawing/2014/main" val="3815149110"/>
                    </a:ext>
                  </a:extLst>
                </a:gridCol>
                <a:gridCol w="2018473">
                  <a:extLst>
                    <a:ext uri="{9D8B030D-6E8A-4147-A177-3AD203B41FA5}">
                      <a16:colId xmlns:a16="http://schemas.microsoft.com/office/drawing/2014/main" val="950297808"/>
                    </a:ext>
                  </a:extLst>
                </a:gridCol>
                <a:gridCol w="2580894">
                  <a:extLst>
                    <a:ext uri="{9D8B030D-6E8A-4147-A177-3AD203B41FA5}">
                      <a16:colId xmlns:a16="http://schemas.microsoft.com/office/drawing/2014/main" val="2021512727"/>
                    </a:ext>
                  </a:extLst>
                </a:gridCol>
              </a:tblGrid>
              <a:tr h="24128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进程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城镇化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郊区化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逆城市化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再城市化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637550071"/>
                  </a:ext>
                </a:extLst>
              </a:tr>
              <a:tr h="48253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人口由乡村转向城镇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人口、产业迁往郊区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人口继续迁往乡村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人口迁回市区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89385157"/>
                  </a:ext>
                </a:extLst>
              </a:tr>
              <a:tr h="723797">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生产力的发展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人口和产业向城镇集中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城区人口激增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地价上涨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交通拥堵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乡村基础设施更加完善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开发市中心衰落区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20729131"/>
                  </a:ext>
                </a:extLst>
              </a:tr>
            </a:tbl>
          </a:graphicData>
        </a:graphic>
      </p:graphicFrame>
    </p:spTree>
    <p:extLst>
      <p:ext uri="{BB962C8B-B14F-4D97-AF65-F5344CB8AC3E}">
        <p14:creationId xmlns:p14="http://schemas.microsoft.com/office/powerpoint/2010/main" val="4199321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21653383"/>
              </p:ext>
            </p:extLst>
          </p:nvPr>
        </p:nvGraphicFramePr>
        <p:xfrm>
          <a:off x="406574" y="1052736"/>
          <a:ext cx="11440127" cy="3840480"/>
        </p:xfrm>
        <a:graphic>
          <a:graphicData uri="http://schemas.openxmlformats.org/drawingml/2006/table">
            <a:tbl>
              <a:tblPr firstRow="1" firstCol="1" bandRow="1"/>
              <a:tblGrid>
                <a:gridCol w="1123421">
                  <a:extLst>
                    <a:ext uri="{9D8B030D-6E8A-4147-A177-3AD203B41FA5}">
                      <a16:colId xmlns:a16="http://schemas.microsoft.com/office/drawing/2014/main" val="3178773690"/>
                    </a:ext>
                  </a:extLst>
                </a:gridCol>
                <a:gridCol w="2404971">
                  <a:extLst>
                    <a:ext uri="{9D8B030D-6E8A-4147-A177-3AD203B41FA5}">
                      <a16:colId xmlns:a16="http://schemas.microsoft.com/office/drawing/2014/main" val="691064035"/>
                    </a:ext>
                  </a:extLst>
                </a:gridCol>
                <a:gridCol w="2736304">
                  <a:extLst>
                    <a:ext uri="{9D8B030D-6E8A-4147-A177-3AD203B41FA5}">
                      <a16:colId xmlns:a16="http://schemas.microsoft.com/office/drawing/2014/main" val="3815149110"/>
                    </a:ext>
                  </a:extLst>
                </a:gridCol>
                <a:gridCol w="2594537">
                  <a:extLst>
                    <a:ext uri="{9D8B030D-6E8A-4147-A177-3AD203B41FA5}">
                      <a16:colId xmlns:a16="http://schemas.microsoft.com/office/drawing/2014/main" val="950297808"/>
                    </a:ext>
                  </a:extLst>
                </a:gridCol>
                <a:gridCol w="2580894">
                  <a:extLst>
                    <a:ext uri="{9D8B030D-6E8A-4147-A177-3AD203B41FA5}">
                      <a16:colId xmlns:a16="http://schemas.microsoft.com/office/drawing/2014/main" val="2021512727"/>
                    </a:ext>
                  </a:extLst>
                </a:gridCol>
              </a:tblGrid>
              <a:tr h="24128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进程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城镇化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郊区化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逆城市化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再城市化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637550071"/>
                  </a:ext>
                </a:extLst>
              </a:tr>
              <a:tr h="139557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tabLst>
                          <a:tab pos="603123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tabLst>
                          <a:tab pos="603123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593" marR="195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48658425"/>
                  </a:ext>
                </a:extLst>
              </a:tr>
              <a:tr h="96506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都是社会经济发展的必然结果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是社会进步的表现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它们之间是一个持续发展的动态过程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城镇化发展到一定阶段出现郊区化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随后出现逆城市化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最后为保持城市的可持续发展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又出现再城市化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037844008"/>
                  </a:ext>
                </a:extLst>
              </a:tr>
            </a:tbl>
          </a:graphicData>
        </a:graphic>
      </p:graphicFrame>
      <p:pic>
        <p:nvPicPr>
          <p:cNvPr id="4" name="xb38.jpg"/>
          <p:cNvPicPr/>
          <p:nvPr/>
        </p:nvPicPr>
        <p:blipFill>
          <a:blip r:embed="rId2"/>
          <a:stretch>
            <a:fillRect/>
          </a:stretch>
        </p:blipFill>
        <p:spPr>
          <a:xfrm>
            <a:off x="1918742" y="2060848"/>
            <a:ext cx="1396423" cy="400654"/>
          </a:xfrm>
          <a:prstGeom prst="rect">
            <a:avLst/>
          </a:prstGeom>
        </p:spPr>
      </p:pic>
      <p:pic>
        <p:nvPicPr>
          <p:cNvPr id="5" name="xb39.jpg"/>
          <p:cNvPicPr/>
          <p:nvPr/>
        </p:nvPicPr>
        <p:blipFill>
          <a:blip r:embed="rId3"/>
          <a:stretch>
            <a:fillRect/>
          </a:stretch>
        </p:blipFill>
        <p:spPr>
          <a:xfrm>
            <a:off x="4511030" y="1772816"/>
            <a:ext cx="1584176" cy="1262311"/>
          </a:xfrm>
          <a:prstGeom prst="rect">
            <a:avLst/>
          </a:prstGeom>
        </p:spPr>
      </p:pic>
      <p:pic>
        <p:nvPicPr>
          <p:cNvPr id="6" name="xb40.jpg"/>
          <p:cNvPicPr/>
          <p:nvPr/>
        </p:nvPicPr>
        <p:blipFill>
          <a:blip r:embed="rId4"/>
          <a:stretch>
            <a:fillRect/>
          </a:stretch>
        </p:blipFill>
        <p:spPr>
          <a:xfrm>
            <a:off x="7445103" y="1808830"/>
            <a:ext cx="1181846" cy="1206992"/>
          </a:xfrm>
          <a:prstGeom prst="rect">
            <a:avLst/>
          </a:prstGeom>
        </p:spPr>
      </p:pic>
      <p:pic>
        <p:nvPicPr>
          <p:cNvPr id="7" name="xb41.jpg"/>
          <p:cNvPicPr/>
          <p:nvPr/>
        </p:nvPicPr>
        <p:blipFill>
          <a:blip r:embed="rId5"/>
          <a:stretch>
            <a:fillRect/>
          </a:stretch>
        </p:blipFill>
        <p:spPr>
          <a:xfrm>
            <a:off x="9695606" y="2204864"/>
            <a:ext cx="1616028" cy="466033"/>
          </a:xfrm>
          <a:prstGeom prst="rect">
            <a:avLst/>
          </a:prstGeom>
        </p:spPr>
      </p:pic>
    </p:spTree>
    <p:extLst>
      <p:ext uri="{BB962C8B-B14F-4D97-AF65-F5344CB8AC3E}">
        <p14:creationId xmlns:p14="http://schemas.microsoft.com/office/powerpoint/2010/main" val="1261722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970318"/>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镇化主要表现为人口在城乡间的迁移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一般分为集中型城镇化、郊区化、逆城市化和再城市化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个阶段。右栏图为城镇化阶段模式图。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图中城镇化阶段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分别代表（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集中型城镇化、郊区化、逆城市化、再城市化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郊区化、集中型城镇化、逆城市化、再城市化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集中型城镇化、郊区化、再城市化、逆城市化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再城市化、逆城市化、郊区化、集中型城镇化</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42.jpg" descr="id:2147491385;FounderCES"/>
          <p:cNvPicPr/>
          <p:nvPr/>
        </p:nvPicPr>
        <p:blipFill>
          <a:blip r:embed="rId2"/>
          <a:stretch>
            <a:fillRect/>
          </a:stretch>
        </p:blipFill>
        <p:spPr>
          <a:xfrm>
            <a:off x="7319342" y="1987016"/>
            <a:ext cx="4248472" cy="2954152"/>
          </a:xfrm>
          <a:prstGeom prst="rect">
            <a:avLst/>
          </a:prstGeom>
        </p:spPr>
      </p:pic>
      <p:pic>
        <p:nvPicPr>
          <p:cNvPr id="8" name="破疑典例1.eps" descr="id:2147491378;FounderCES"/>
          <p:cNvPicPr/>
          <p:nvPr/>
        </p:nvPicPr>
        <p:blipFill>
          <a:blip r:embed="rId3"/>
          <a:stretch>
            <a:fillRect/>
          </a:stretch>
        </p:blipFill>
        <p:spPr>
          <a:xfrm>
            <a:off x="397948" y="919978"/>
            <a:ext cx="1706936" cy="370265"/>
          </a:xfrm>
          <a:prstGeom prst="rect">
            <a:avLst/>
          </a:prstGeom>
        </p:spPr>
      </p:pic>
      <p:sp>
        <p:nvSpPr>
          <p:cNvPr id="9" name="内容占位符 1"/>
          <p:cNvSpPr txBox="1">
            <a:spLocks/>
          </p:cNvSpPr>
          <p:nvPr/>
        </p:nvSpPr>
        <p:spPr bwMode="auto">
          <a:xfrm>
            <a:off x="360854" y="470398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10" name="24答案.eps" descr="id:2147488080;FounderCES"/>
          <p:cNvPicPr/>
          <p:nvPr/>
        </p:nvPicPr>
        <p:blipFill>
          <a:blip r:embed="rId4"/>
          <a:stretch>
            <a:fillRect/>
          </a:stretch>
        </p:blipFill>
        <p:spPr>
          <a:xfrm>
            <a:off x="360854" y="4900578"/>
            <a:ext cx="807720" cy="287655"/>
          </a:xfrm>
          <a:prstGeom prst="rect">
            <a:avLst/>
          </a:prstGeom>
        </p:spPr>
      </p:pic>
    </p:spTree>
    <p:extLst>
      <p:ext uri="{BB962C8B-B14F-4D97-AF65-F5344CB8AC3E}">
        <p14:creationId xmlns:p14="http://schemas.microsoft.com/office/powerpoint/2010/main" val="31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5375126" y="3645024"/>
            <a:ext cx="6471576" cy="360040"/>
          </a:xfrm>
          <a:prstGeom prst="rect">
            <a:avLst/>
          </a:prstGeom>
        </p:spPr>
      </p:pic>
      <p:pic>
        <p:nvPicPr>
          <p:cNvPr id="5" name="图片 4"/>
          <p:cNvPicPr>
            <a:picLocks noChangeAspect="1"/>
          </p:cNvPicPr>
          <p:nvPr/>
        </p:nvPicPr>
        <p:blipFill>
          <a:blip r:embed="rId2"/>
          <a:stretch>
            <a:fillRect/>
          </a:stretch>
        </p:blipFill>
        <p:spPr>
          <a:xfrm>
            <a:off x="452704" y="4203836"/>
            <a:ext cx="4176464" cy="360040"/>
          </a:xfrm>
          <a:prstGeom prst="rect">
            <a:avLst/>
          </a:prstGeom>
        </p:spPr>
      </p:pic>
      <p:sp>
        <p:nvSpPr>
          <p:cNvPr id="2" name="内容占位符 1"/>
          <p:cNvSpPr>
            <a:spLocks noGrp="1"/>
          </p:cNvSpPr>
          <p:nvPr>
            <p:ph idx="1"/>
          </p:nvPr>
        </p:nvSpPr>
        <p:spPr>
          <a:xfrm>
            <a:off x="360854" y="746120"/>
            <a:ext cx="11485848" cy="5632311"/>
          </a:xfrm>
        </p:spPr>
        <p:txBody>
          <a:bodyPr/>
          <a:lstStyle/>
          <a:p>
            <a:r>
              <a:rPr lang="en-US" altLang="zh-CN" b="1" smtClean="0"/>
              <a:t>            </a:t>
            </a:r>
            <a:r>
              <a:rPr lang="zh-CN" altLang="zh-CN" b="1" smtClean="0"/>
              <a:t>在</a:t>
            </a:r>
            <a:r>
              <a:rPr lang="zh-CN" altLang="zh-CN" b="1"/>
              <a:t>城镇化初期，人口大量从乡村涌向城市核心区，城市核心区人口迅速增长，图中</a:t>
            </a:r>
            <a:r>
              <a:rPr lang="en-US" altLang="zh-CN" b="1"/>
              <a:t>④</a:t>
            </a:r>
            <a:r>
              <a:rPr lang="zh-CN" altLang="zh-CN" b="1"/>
              <a:t>阶段大量人口从乡村和郊区流向核心区，符合集中型城镇化特征；随着城市发展，人口开始向郊区迁移，城市规模迅速扩大，</a:t>
            </a:r>
            <a:r>
              <a:rPr lang="en-US" altLang="zh-CN" b="1"/>
              <a:t>③</a:t>
            </a:r>
            <a:r>
              <a:rPr lang="zh-CN" altLang="zh-CN" b="1"/>
              <a:t>阶段有较多人口从核心区和乡村流向郊区，体现郊区化；城市进一步发展，人们对环境质量要求提高，加上乡村和小城镇基础设施逐步完善，人口从城市核心区和郊区流向乡村，</a:t>
            </a:r>
            <a:r>
              <a:rPr lang="en-US" altLang="zh-CN" b="1"/>
              <a:t>②</a:t>
            </a:r>
            <a:r>
              <a:rPr lang="zh-CN" altLang="zh-CN" b="1"/>
              <a:t>阶段明显有人口从城市流向乡村，属于逆城市化；通过一系列措施（如旧城改造、产业升级等），吸引人口重新回到城市核心区，</a:t>
            </a:r>
            <a:r>
              <a:rPr lang="en-US" altLang="zh-CN" b="1"/>
              <a:t>①</a:t>
            </a:r>
            <a:r>
              <a:rPr lang="zh-CN" altLang="zh-CN" b="1"/>
              <a:t>阶段部分人口又</a:t>
            </a:r>
            <a:r>
              <a:rPr lang="zh-CN" altLang="zh-CN" b="1" smtClean="0"/>
              <a:t>开始</a:t>
            </a:r>
            <a:endParaRPr lang="en-US" altLang="zh-CN" b="1" smtClean="0"/>
          </a:p>
          <a:p>
            <a:r>
              <a:rPr lang="zh-CN" altLang="zh-CN" b="1" smtClean="0"/>
              <a:t>向</a:t>
            </a:r>
            <a:r>
              <a:rPr lang="zh-CN" altLang="zh-CN" b="1"/>
              <a:t>核心区流动（规模小于集中型城镇化），为再</a:t>
            </a:r>
            <a:r>
              <a:rPr lang="zh-CN" altLang="zh-CN" b="1" smtClean="0"/>
              <a:t>城市</a:t>
            </a:r>
            <a:r>
              <a:rPr lang="zh-CN" altLang="zh-CN" b="1"/>
              <a:t>化</a:t>
            </a:r>
            <a:r>
              <a:rPr lang="zh-CN" altLang="zh-CN" b="1" smtClean="0"/>
              <a:t>。</a:t>
            </a:r>
            <a:endParaRPr lang="en-US" altLang="zh-CN" b="1" smtClean="0"/>
          </a:p>
          <a:p>
            <a:r>
              <a:rPr lang="zh-CN" altLang="zh-CN" b="1" smtClean="0"/>
              <a:t>综</a:t>
            </a:r>
            <a:r>
              <a:rPr lang="zh-CN" altLang="zh-CN" b="1"/>
              <a:t>上分析，</a:t>
            </a:r>
            <a:r>
              <a:rPr lang="en-US" altLang="zh-CN" b="1"/>
              <a:t>①</a:t>
            </a:r>
            <a:r>
              <a:rPr lang="zh-CN" altLang="zh-CN" b="1"/>
              <a:t>～</a:t>
            </a:r>
            <a:r>
              <a:rPr lang="en-US" altLang="zh-CN" b="1"/>
              <a:t>④</a:t>
            </a:r>
            <a:r>
              <a:rPr lang="zh-CN" altLang="zh-CN" b="1"/>
              <a:t>分别代表再城市化、逆城</a:t>
            </a:r>
            <a:r>
              <a:rPr lang="zh-CN" altLang="zh-CN" b="1" smtClean="0"/>
              <a:t>市化</a:t>
            </a:r>
            <a:r>
              <a:rPr lang="zh-CN" altLang="zh-CN" b="1"/>
              <a:t>、郊</a:t>
            </a:r>
            <a:r>
              <a:rPr lang="zh-CN" altLang="zh-CN" b="1" smtClean="0"/>
              <a:t>区</a:t>
            </a:r>
            <a:endParaRPr lang="en-US" altLang="zh-CN" b="1" smtClean="0"/>
          </a:p>
          <a:p>
            <a:r>
              <a:rPr lang="zh-CN" altLang="zh-CN" b="1" smtClean="0"/>
              <a:t>化</a:t>
            </a:r>
            <a:r>
              <a:rPr lang="zh-CN" altLang="zh-CN" b="1"/>
              <a:t>、集中型城镇化。</a:t>
            </a:r>
            <a:endParaRPr lang="zh-CN" altLang="en-US"/>
          </a:p>
        </p:txBody>
      </p:sp>
      <p:pic>
        <p:nvPicPr>
          <p:cNvPr id="3" name="24解析.eps" descr="id:2147488087;FounderCES"/>
          <p:cNvPicPr/>
          <p:nvPr/>
        </p:nvPicPr>
        <p:blipFill>
          <a:blip r:embed="rId3"/>
          <a:stretch>
            <a:fillRect/>
          </a:stretch>
        </p:blipFill>
        <p:spPr>
          <a:xfrm>
            <a:off x="517706" y="951850"/>
            <a:ext cx="807720" cy="287655"/>
          </a:xfrm>
          <a:prstGeom prst="rect">
            <a:avLst/>
          </a:prstGeom>
        </p:spPr>
      </p:pic>
      <p:pic>
        <p:nvPicPr>
          <p:cNvPr id="4" name="xb42.jpg" descr="id:2147491385;FounderCES"/>
          <p:cNvPicPr/>
          <p:nvPr/>
        </p:nvPicPr>
        <p:blipFill>
          <a:blip r:embed="rId4">
            <a:clrChange>
              <a:clrFrom>
                <a:srgbClr val="FFFFFE"/>
              </a:clrFrom>
              <a:clrTo>
                <a:srgbClr val="FFFFFE">
                  <a:alpha val="0"/>
                </a:srgbClr>
              </a:clrTo>
            </a:clrChange>
          </a:blip>
          <a:stretch>
            <a:fillRect/>
          </a:stretch>
        </p:blipFill>
        <p:spPr>
          <a:xfrm>
            <a:off x="8183438" y="4128161"/>
            <a:ext cx="3240360" cy="2253167"/>
          </a:xfrm>
          <a:prstGeom prst="rect">
            <a:avLst/>
          </a:prstGeom>
        </p:spPr>
      </p:pic>
    </p:spTree>
    <p:extLst>
      <p:ext uri="{BB962C8B-B14F-4D97-AF65-F5344CB8AC3E}">
        <p14:creationId xmlns:p14="http://schemas.microsoft.com/office/powerpoint/2010/main" val="3314580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06574" y="5123410"/>
            <a:ext cx="3960440" cy="360040"/>
          </a:xfrm>
          <a:prstGeom prst="rect">
            <a:avLst/>
          </a:prstGeom>
        </p:spPr>
      </p:pic>
      <p:pic>
        <p:nvPicPr>
          <p:cNvPr id="10" name="图片 9"/>
          <p:cNvPicPr>
            <a:picLocks noChangeAspect="1"/>
          </p:cNvPicPr>
          <p:nvPr/>
        </p:nvPicPr>
        <p:blipFill>
          <a:blip r:embed="rId2"/>
          <a:stretch>
            <a:fillRect/>
          </a:stretch>
        </p:blipFill>
        <p:spPr>
          <a:xfrm>
            <a:off x="8759502" y="4641873"/>
            <a:ext cx="3087200" cy="360040"/>
          </a:xfrm>
          <a:prstGeom prst="rect">
            <a:avLst/>
          </a:prstGeom>
        </p:spPr>
      </p:pic>
      <p:sp>
        <p:nvSpPr>
          <p:cNvPr id="2" name="内容占位符 1"/>
          <p:cNvSpPr>
            <a:spLocks noGrp="1"/>
          </p:cNvSpPr>
          <p:nvPr>
            <p:ph idx="1"/>
          </p:nvPr>
        </p:nvSpPr>
        <p:spPr>
          <a:xfrm>
            <a:off x="360854" y="728868"/>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个阶段后，城镇化带来了（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区域对外开放程度提高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乡村生产生活单一化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地域景观的多样性增加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区域文化逐渐差异</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347122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p>
        </p:txBody>
      </p:sp>
      <p:pic>
        <p:nvPicPr>
          <p:cNvPr id="4" name="24答案.eps" descr="id:2147488080;FounderCES"/>
          <p:cNvPicPr/>
          <p:nvPr/>
        </p:nvPicPr>
        <p:blipFill>
          <a:blip r:embed="rId3"/>
          <a:stretch>
            <a:fillRect/>
          </a:stretch>
        </p:blipFill>
        <p:spPr>
          <a:xfrm>
            <a:off x="360854" y="3650564"/>
            <a:ext cx="807720" cy="287655"/>
          </a:xfrm>
          <a:prstGeom prst="rect">
            <a:avLst/>
          </a:prstGeom>
        </p:spPr>
      </p:pic>
      <p:pic>
        <p:nvPicPr>
          <p:cNvPr id="5" name="xb42.jpg" descr="id:2147491385;FounderCES"/>
          <p:cNvPicPr/>
          <p:nvPr/>
        </p:nvPicPr>
        <p:blipFill>
          <a:blip r:embed="rId4"/>
          <a:stretch>
            <a:fillRect/>
          </a:stretch>
        </p:blipFill>
        <p:spPr>
          <a:xfrm>
            <a:off x="6383238" y="1004905"/>
            <a:ext cx="4248472" cy="2954152"/>
          </a:xfrm>
          <a:prstGeom prst="rect">
            <a:avLst/>
          </a:prstGeom>
        </p:spPr>
      </p:pic>
      <p:sp>
        <p:nvSpPr>
          <p:cNvPr id="7" name="内容占位符 1"/>
          <p:cNvSpPr txBox="1">
            <a:spLocks/>
          </p:cNvSpPr>
          <p:nvPr/>
        </p:nvSpPr>
        <p:spPr bwMode="auto">
          <a:xfrm>
            <a:off x="360854" y="4013759"/>
            <a:ext cx="11485848" cy="256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6031230"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经历</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个阶段后，城市规模扩大，功能日益完善，与外界的经济、文化交流增多，交通、通信等基础设施不断改善，提高区域对外开放程度；</a:t>
            </a:r>
            <a:r>
              <a:rPr lang="zh-CN" altLang="zh-CN" sz="2300" b="1" smtClean="0">
                <a:latin typeface="Times New Roman" panose="02020603050405020304" pitchFamily="18" charset="0"/>
                <a:ea typeface="宋体" panose="02010600030101010101" pitchFamily="2" charset="-122"/>
                <a:cs typeface="Times New Roman" panose="02020603050405020304" pitchFamily="18" charset="0"/>
              </a:rPr>
              <a:t>城镇化发展会带动乡村发展，乡村产业逐渐多元化，</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生活方式也会更加丰富，而不是单一化；城镇化后期，城市景观趋于同质化，乡村景观可能因城镇化而减少，地域景观多样性可能减少；城镇化促进人口流动和文化交流融合，区域文化会逐渐趋同而非差异化。</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8087;FounderCES"/>
          <p:cNvPicPr/>
          <p:nvPr/>
        </p:nvPicPr>
        <p:blipFill>
          <a:blip r:embed="rId5"/>
          <a:stretch>
            <a:fillRect/>
          </a:stretch>
        </p:blipFill>
        <p:spPr>
          <a:xfrm>
            <a:off x="406574" y="4181813"/>
            <a:ext cx="807720" cy="287655"/>
          </a:xfrm>
          <a:prstGeom prst="rect">
            <a:avLst/>
          </a:prstGeom>
        </p:spPr>
      </p:pic>
    </p:spTree>
    <p:extLst>
      <p:ext uri="{BB962C8B-B14F-4D97-AF65-F5344CB8AC3E}">
        <p14:creationId xmlns:p14="http://schemas.microsoft.com/office/powerpoint/2010/main" val="3010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2"/>
          <a:stretch>
            <a:fillRect/>
          </a:stretch>
        </p:blipFill>
        <p:spPr>
          <a:xfrm>
            <a:off x="360854" y="1460091"/>
            <a:ext cx="1302385" cy="359410"/>
          </a:xfrm>
          <a:prstGeom prst="rect">
            <a:avLst/>
          </a:prstGeom>
        </p:spPr>
      </p:pic>
      <p:pic>
        <p:nvPicPr>
          <p:cNvPr id="8"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29773"/>
            <a:ext cx="6249035" cy="539750"/>
          </a:xfrm>
          <a:prstGeom prst="rect">
            <a:avLst/>
          </a:prstGeom>
        </p:spPr>
      </p:pic>
      <p:sp>
        <p:nvSpPr>
          <p:cNvPr id="9" name="内容占位符 1"/>
          <p:cNvSpPr>
            <a:spLocks noGrp="1"/>
          </p:cNvSpPr>
          <p:nvPr>
            <p:ph idx="1"/>
          </p:nvPr>
        </p:nvSpPr>
        <p:spPr>
          <a:xfrm>
            <a:off x="360854" y="1316631"/>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镇化的意义</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：一般是指乡村人口向城镇地区集聚和乡村地区转变为城镇地区的过程。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城镇化的标志</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34.jpg" descr="id:2147491233;FounderCES"/>
          <p:cNvPicPr/>
          <p:nvPr/>
        </p:nvPicPr>
        <p:blipFill>
          <a:blip r:embed="rId4"/>
          <a:stretch>
            <a:fillRect/>
          </a:stretch>
        </p:blipFill>
        <p:spPr>
          <a:xfrm>
            <a:off x="3103864" y="3043082"/>
            <a:ext cx="6087686" cy="1628309"/>
          </a:xfrm>
          <a:prstGeom prst="rect">
            <a:avLst/>
          </a:prstGeom>
        </p:spPr>
      </p:pic>
      <p:sp>
        <p:nvSpPr>
          <p:cNvPr id="6" name="内容占位符 1"/>
          <p:cNvSpPr txBox="1">
            <a:spLocks/>
          </p:cNvSpPr>
          <p:nvPr/>
        </p:nvSpPr>
        <p:spPr bwMode="auto">
          <a:xfrm>
            <a:off x="360854" y="469926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城镇化与工业化的关</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a:t>
            </a: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镇化与工业化密切相关，是社会经济发展的必然结果，反映社会的进步。一个国家和地区城镇化的水平，体现其</a:t>
            </a:r>
            <a:r>
              <a:rPr lang="zh-CN" altLang="zh-CN" b="1" smtClean="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工业化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程度和</a:t>
            </a:r>
            <a:r>
              <a:rPr lang="zh-CN" altLang="zh-CN" b="1" smtClean="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社会经济发展水平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9356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疑难点2.eps" descr="id:2147490723;FounderCES"/>
          <p:cNvPicPr/>
          <p:nvPr/>
        </p:nvPicPr>
        <p:blipFill>
          <a:blip r:embed="rId2"/>
          <a:stretch>
            <a:fillRect/>
          </a:stretch>
        </p:blipFill>
        <p:spPr>
          <a:xfrm>
            <a:off x="415200" y="904576"/>
            <a:ext cx="1368152" cy="410314"/>
          </a:xfrm>
          <a:prstGeom prst="rect">
            <a:avLst/>
          </a:prstGeom>
        </p:spPr>
      </p:pic>
      <p:sp>
        <p:nvSpPr>
          <p:cNvPr id="4"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镇化对地理环境的影响及解决措施</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城镇化对自然地理环境的影响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43.jpg" descr="id:2147491413;FounderCES"/>
          <p:cNvPicPr/>
          <p:nvPr/>
        </p:nvPicPr>
        <p:blipFill>
          <a:blip r:embed="rId3"/>
          <a:stretch>
            <a:fillRect/>
          </a:stretch>
        </p:blipFill>
        <p:spPr>
          <a:xfrm>
            <a:off x="3070870" y="2457910"/>
            <a:ext cx="6048672" cy="2339242"/>
          </a:xfrm>
          <a:prstGeom prst="rect">
            <a:avLst/>
          </a:prstGeom>
        </p:spPr>
      </p:pic>
    </p:spTree>
    <p:extLst>
      <p:ext uri="{BB962C8B-B14F-4D97-AF65-F5344CB8AC3E}">
        <p14:creationId xmlns:p14="http://schemas.microsoft.com/office/powerpoint/2010/main" val="221273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）不利影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4.jpg" descr="id:2147491420;FounderCES"/>
          <p:cNvPicPr/>
          <p:nvPr/>
        </p:nvPicPr>
        <p:blipFill>
          <a:blip r:embed="rId2"/>
          <a:stretch>
            <a:fillRect/>
          </a:stretch>
        </p:blipFill>
        <p:spPr>
          <a:xfrm>
            <a:off x="3070870" y="1268760"/>
            <a:ext cx="6637846" cy="4698920"/>
          </a:xfrm>
          <a:prstGeom prst="rect">
            <a:avLst/>
          </a:prstGeom>
        </p:spPr>
      </p:pic>
    </p:spTree>
    <p:extLst>
      <p:ext uri="{BB962C8B-B14F-4D97-AF65-F5344CB8AC3E}">
        <p14:creationId xmlns:p14="http://schemas.microsoft.com/office/powerpoint/2010/main" val="2417458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城镇化对人文地理环境的不利影响及解决措施</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958913021"/>
              </p:ext>
            </p:extLst>
          </p:nvPr>
        </p:nvGraphicFramePr>
        <p:xfrm>
          <a:off x="478583" y="1485742"/>
          <a:ext cx="11368118" cy="3840480"/>
        </p:xfrm>
        <a:graphic>
          <a:graphicData uri="http://schemas.openxmlformats.org/drawingml/2006/table">
            <a:tbl>
              <a:tblPr firstRow="1" firstCol="1" bandRow="1"/>
              <a:tblGrid>
                <a:gridCol w="864095">
                  <a:extLst>
                    <a:ext uri="{9D8B030D-6E8A-4147-A177-3AD203B41FA5}">
                      <a16:colId xmlns:a16="http://schemas.microsoft.com/office/drawing/2014/main" val="3496201803"/>
                    </a:ext>
                  </a:extLst>
                </a:gridCol>
                <a:gridCol w="1872208">
                  <a:extLst>
                    <a:ext uri="{9D8B030D-6E8A-4147-A177-3AD203B41FA5}">
                      <a16:colId xmlns:a16="http://schemas.microsoft.com/office/drawing/2014/main" val="3836543569"/>
                    </a:ext>
                  </a:extLst>
                </a:gridCol>
                <a:gridCol w="4608512">
                  <a:extLst>
                    <a:ext uri="{9D8B030D-6E8A-4147-A177-3AD203B41FA5}">
                      <a16:colId xmlns:a16="http://schemas.microsoft.com/office/drawing/2014/main" val="243829547"/>
                    </a:ext>
                  </a:extLst>
                </a:gridCol>
                <a:gridCol w="4023303">
                  <a:extLst>
                    <a:ext uri="{9D8B030D-6E8A-4147-A177-3AD203B41FA5}">
                      <a16:colId xmlns:a16="http://schemas.microsoft.com/office/drawing/2014/main" val="3086576942"/>
                    </a:ext>
                  </a:extLst>
                </a:gridCol>
              </a:tblGrid>
              <a:tr h="43519">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55871540"/>
                  </a:ext>
                </a:extLst>
              </a:tr>
              <a:tr h="478708">
                <a:tc rowSpan="2">
                  <a:txBody>
                    <a:bodyPr/>
                    <a:lstStyle/>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耕地</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面积</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城市数量增加、规模扩大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占用大量耕地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城市、公共设施建设节约用地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尽量少占耕地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57461035"/>
                  </a:ext>
                </a:extLst>
              </a:tr>
              <a:tr h="478708">
                <a:tc v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源短</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产业和人口大量集中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用水量增大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节约用水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提高水资源利用率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治理水污染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0789469"/>
                  </a:ext>
                </a:extLst>
              </a:tr>
              <a:tr h="261113">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过量开采地下水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导致地面沉降、海水入侵、水质恶化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减少地下水开采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雨季回灌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01657582"/>
                  </a:ext>
                </a:extLst>
              </a:tr>
            </a:tbl>
          </a:graphicData>
        </a:graphic>
      </p:graphicFrame>
    </p:spTree>
    <p:extLst>
      <p:ext uri="{BB962C8B-B14F-4D97-AF65-F5344CB8AC3E}">
        <p14:creationId xmlns:p14="http://schemas.microsoft.com/office/powerpoint/2010/main" val="2178779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843198915"/>
              </p:ext>
            </p:extLst>
          </p:nvPr>
        </p:nvGraphicFramePr>
        <p:xfrm>
          <a:off x="406574" y="836712"/>
          <a:ext cx="11368118" cy="5431536"/>
        </p:xfrm>
        <a:graphic>
          <a:graphicData uri="http://schemas.openxmlformats.org/drawingml/2006/table">
            <a:tbl>
              <a:tblPr firstRow="1" firstCol="1" bandRow="1"/>
              <a:tblGrid>
                <a:gridCol w="648071">
                  <a:extLst>
                    <a:ext uri="{9D8B030D-6E8A-4147-A177-3AD203B41FA5}">
                      <a16:colId xmlns:a16="http://schemas.microsoft.com/office/drawing/2014/main" val="3496201803"/>
                    </a:ext>
                  </a:extLst>
                </a:gridCol>
                <a:gridCol w="1584177">
                  <a:extLst>
                    <a:ext uri="{9D8B030D-6E8A-4147-A177-3AD203B41FA5}">
                      <a16:colId xmlns:a16="http://schemas.microsoft.com/office/drawing/2014/main" val="2857427539"/>
                    </a:ext>
                  </a:extLst>
                </a:gridCol>
                <a:gridCol w="4104455">
                  <a:extLst>
                    <a:ext uri="{9D8B030D-6E8A-4147-A177-3AD203B41FA5}">
                      <a16:colId xmlns:a16="http://schemas.microsoft.com/office/drawing/2014/main" val="243829547"/>
                    </a:ext>
                  </a:extLst>
                </a:gridCol>
                <a:gridCol w="5031415">
                  <a:extLst>
                    <a:ext uri="{9D8B030D-6E8A-4147-A177-3AD203B41FA5}">
                      <a16:colId xmlns:a16="http://schemas.microsoft.com/office/drawing/2014/main" val="3086576942"/>
                    </a:ext>
                  </a:extLst>
                </a:gridCol>
              </a:tblGrid>
              <a:tr h="43519">
                <a:tc gridSpan="2">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55871540"/>
                  </a:ext>
                </a:extLst>
              </a:tr>
              <a:tr h="652783">
                <a:tc rowSpan="4">
                  <a:txBody>
                    <a:bodyPr/>
                    <a:lstStyle/>
                    <a:p>
                      <a:pPr algn="ctr" hangingPunct="0">
                        <a:lnSpc>
                          <a:spcPct val="135000"/>
                        </a:lnSpc>
                        <a:spcAft>
                          <a:spcPts val="0"/>
                        </a:spcAft>
                        <a:tabLst>
                          <a:tab pos="6031230" algn="l"/>
                        </a:tabLst>
                      </a:pP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5000"/>
                        </a:lnSpc>
                        <a:spcAft>
                          <a:spcPts val="0"/>
                        </a:spcAft>
                        <a:tabLst>
                          <a:tab pos="6031230" algn="l"/>
                        </a:tabLst>
                      </a:pP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家庭炉灶、工矿企业、交通工具等燃烧煤、石油、天然气</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排放大量烟尘、废气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合理布局大气污染较重的企业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实行集体供暖</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建立绿化隔离带</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44507627"/>
                  </a:ext>
                </a:extLst>
              </a:tr>
              <a:tr h="348151">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水污染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工业废水、生活污水等污染城市水源</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建立污水处理厂</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实行污水达标排放</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49974475"/>
                  </a:ext>
                </a:extLst>
              </a:tr>
              <a:tr h="652783">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体垃圾污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建设规模扩大、工业生产发展和居民消费水平提高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实行分类回收、利用</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采用填埋、焚烧、堆肥等处理方法</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24239875"/>
                  </a:ext>
                </a:extLst>
              </a:tr>
              <a:tr h="478708">
                <a:tc vMerge="1">
                  <a:txBody>
                    <a:bodyPr/>
                    <a:lstStyle/>
                    <a:p>
                      <a:endParaRPr lang="zh-CN" altLang="en-US"/>
                    </a:p>
                  </a:txBody>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声污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染</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交通运输、工业生产、建筑施工和社会活动等产生噪声</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噪声大的工厂应远离城区布局</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建立绿化隔离带</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03822330"/>
                  </a:ext>
                </a:extLst>
              </a:tr>
              <a:tr h="826859">
                <a:tc rowSpan="2">
                  <a:txBody>
                    <a:bodyPr/>
                    <a:lstStyle/>
                    <a:p>
                      <a:pPr algn="ctr" hangingPunct="0">
                        <a:lnSpc>
                          <a:spcPct val="135000"/>
                        </a:lnSpc>
                        <a:spcAft>
                          <a:spcPts val="0"/>
                        </a:spcAft>
                        <a:tabLst>
                          <a:tab pos="6031230" algn="l"/>
                        </a:tabLst>
                      </a:pP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5000"/>
                        </a:lnSpc>
                        <a:spcAft>
                          <a:spcPts val="0"/>
                        </a:spcAft>
                        <a:tabLst>
                          <a:tab pos="6031230" algn="l"/>
                        </a:tabLst>
                      </a:pP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通拥挤、居住条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件差</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城市人口急剧膨胀</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汽车数量不断增加</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控制城市人口增长</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合理布局城市道路</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优先发展公共交通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加快城市住房建设</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6484607"/>
                  </a:ext>
                </a:extLst>
              </a:tr>
              <a:tr h="304632">
                <a:tc vMerge="1">
                  <a:txBody>
                    <a:bodyPr/>
                    <a:lstStyle/>
                    <a:p>
                      <a:endParaRPr lang="zh-CN" altLang="en-US"/>
                    </a:p>
                  </a:txBody>
                  <a:tcPr/>
                </a:tc>
                <a:tc>
                  <a:txBody>
                    <a:bodyPr/>
                    <a:lstStyle/>
                    <a:p>
                      <a:pPr algn="just"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就业</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困难</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会秩</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序混乱</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5000"/>
                        </a:lnSpc>
                        <a:spcAft>
                          <a:spcPts val="0"/>
                        </a:spcAft>
                        <a:tabLst>
                          <a:tab pos="6031230"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a:t>
                      </a:r>
                      <a:r>
                        <a:rPr lang="zh-CN" sz="21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村人</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口无序迁入</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城市人口急</a:t>
                      </a:r>
                      <a:r>
                        <a:rPr lang="zh-CN" sz="21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剧增</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5000"/>
                        </a:lnSpc>
                        <a:spcAft>
                          <a:spcPts val="0"/>
                        </a:spcAft>
                        <a:tabLst>
                          <a:tab pos="6031230"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加快经济发展</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增加就业岗位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33" marR="45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5277224"/>
                  </a:ext>
                </a:extLst>
              </a:tr>
            </a:tbl>
          </a:graphicData>
        </a:graphic>
      </p:graphicFrame>
    </p:spTree>
    <p:extLst>
      <p:ext uri="{BB962C8B-B14F-4D97-AF65-F5344CB8AC3E}">
        <p14:creationId xmlns:p14="http://schemas.microsoft.com/office/powerpoint/2010/main" val="30407155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5040560"/>
          </a:xfrm>
          <a:prstGeom prst="rect">
            <a:avLst/>
          </a:prstGeom>
        </p:spPr>
      </p:pic>
      <p:sp>
        <p:nvSpPr>
          <p:cNvPr id="4" name="内容占位符 1"/>
          <p:cNvSpPr txBox="1">
            <a:spLocks/>
          </p:cNvSpPr>
          <p:nvPr/>
        </p:nvSpPr>
        <p:spPr bwMode="auto">
          <a:xfrm>
            <a:off x="360854" y="8367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的表现及解决措施</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探究.eps" descr="id:2147490441;FounderCES"/>
          <p:cNvPicPr/>
          <p:nvPr/>
        </p:nvPicPr>
        <p:blipFill>
          <a:blip r:embed="rId3"/>
          <a:stretch>
            <a:fillRect/>
          </a:stretch>
        </p:blipFill>
        <p:spPr>
          <a:xfrm>
            <a:off x="478582" y="981298"/>
            <a:ext cx="2082600" cy="431478"/>
          </a:xfrm>
          <a:prstGeom prst="rect">
            <a:avLst/>
          </a:prstGeom>
        </p:spPr>
      </p:pic>
      <p:pic>
        <p:nvPicPr>
          <p:cNvPr id="6" name="XB45.eps" descr="id:2147491442;FounderCES"/>
          <p:cNvPicPr/>
          <p:nvPr/>
        </p:nvPicPr>
        <p:blipFill>
          <a:blip r:embed="rId4"/>
          <a:stretch>
            <a:fillRect/>
          </a:stretch>
        </p:blipFill>
        <p:spPr>
          <a:xfrm>
            <a:off x="3574926" y="1556884"/>
            <a:ext cx="5337054" cy="4176464"/>
          </a:xfrm>
          <a:prstGeom prst="rect">
            <a:avLst/>
          </a:prstGeom>
        </p:spPr>
      </p:pic>
    </p:spTree>
    <p:extLst>
      <p:ext uri="{BB962C8B-B14F-4D97-AF65-F5344CB8AC3E}">
        <p14:creationId xmlns:p14="http://schemas.microsoft.com/office/powerpoint/2010/main" val="2846417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破疑典例2.eps" descr="id:2147490462;FounderCES"/>
          <p:cNvPicPr/>
          <p:nvPr/>
        </p:nvPicPr>
        <p:blipFill>
          <a:blip r:embed="rId2"/>
          <a:stretch>
            <a:fillRect/>
          </a:stretch>
        </p:blipFill>
        <p:spPr>
          <a:xfrm>
            <a:off x="478582" y="882586"/>
            <a:ext cx="1706936" cy="370265"/>
          </a:xfrm>
          <a:prstGeom prst="rect">
            <a:avLst/>
          </a:prstGeom>
        </p:spPr>
      </p:pic>
      <p:sp>
        <p:nvSpPr>
          <p:cNvPr id="15" name="内容占位符 1"/>
          <p:cNvSpPr txBox="1">
            <a:spLocks/>
          </p:cNvSpPr>
          <p:nvPr/>
        </p:nvSpPr>
        <p:spPr bwMode="auto">
          <a:xfrm>
            <a:off x="360854" y="436510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 name="24答案.eps" descr="id:2147488080;FounderCES"/>
          <p:cNvPicPr/>
          <p:nvPr/>
        </p:nvPicPr>
        <p:blipFill>
          <a:blip r:embed="rId3"/>
          <a:stretch>
            <a:fillRect/>
          </a:stretch>
        </p:blipFill>
        <p:spPr>
          <a:xfrm>
            <a:off x="360854" y="4570319"/>
            <a:ext cx="807720" cy="287655"/>
          </a:xfrm>
          <a:prstGeom prst="rect">
            <a:avLst/>
          </a:prstGeom>
        </p:spPr>
      </p:pic>
      <p:sp>
        <p:nvSpPr>
          <p:cNvPr id="17" name="内容占位符 1"/>
          <p:cNvSpPr txBox="1">
            <a:spLocks/>
          </p:cNvSpPr>
          <p:nvPr/>
        </p:nvSpPr>
        <p:spPr bwMode="auto">
          <a:xfrm>
            <a:off x="360854" y="4937521"/>
            <a:ext cx="1148584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可知，水体面积变化较小，且略有增加；图中植被覆盖比例呈下降趋势，随着城镇人口数量的增加，人均绿地可能减少；不透水层覆盖比例增加，用地规模不断扩大；无法判断迁出人口变化规律，迁出人口也可能减少。</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a:spLocks noGrp="1"/>
          </p:cNvSpPr>
          <p:nvPr>
            <p:ph idx="1"/>
          </p:nvPr>
        </p:nvSpPr>
        <p:spPr>
          <a:xfrm>
            <a:off x="360854" y="719986"/>
            <a:ext cx="11485848" cy="3711785"/>
          </a:xfrm>
        </p:spPr>
        <p:txBody>
          <a:bodyPr/>
          <a:lstStyle/>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图示意世界某大城市在城镇化过程中土地覆盖比例变化。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依据图中信息可判定，该大城市（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水体面积不断缩小</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人均绿地不断增加</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用地规模不断扩大</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迁出人口不断增多</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xb46.jpg" descr="id:2147491456;FounderCES"/>
          <p:cNvPicPr/>
          <p:nvPr/>
        </p:nvPicPr>
        <p:blipFill>
          <a:blip r:embed="rId4"/>
          <a:stretch>
            <a:fillRect/>
          </a:stretch>
        </p:blipFill>
        <p:spPr>
          <a:xfrm>
            <a:off x="6527254" y="1628799"/>
            <a:ext cx="4752528" cy="2882859"/>
          </a:xfrm>
          <a:prstGeom prst="rect">
            <a:avLst/>
          </a:prstGeom>
        </p:spPr>
      </p:pic>
      <p:pic>
        <p:nvPicPr>
          <p:cNvPr id="10" name="24解析.eps" descr="id:2147488087;FounderCES"/>
          <p:cNvPicPr/>
          <p:nvPr/>
        </p:nvPicPr>
        <p:blipFill>
          <a:blip r:embed="rId5"/>
          <a:stretch>
            <a:fillRect/>
          </a:stretch>
        </p:blipFill>
        <p:spPr>
          <a:xfrm>
            <a:off x="360854" y="5116858"/>
            <a:ext cx="807720" cy="287655"/>
          </a:xfrm>
          <a:prstGeom prst="rect">
            <a:avLst/>
          </a:prstGeom>
        </p:spPr>
      </p:pic>
    </p:spTree>
    <p:extLst>
      <p:ext uri="{BB962C8B-B14F-4D97-AF65-F5344CB8AC3E}">
        <p14:creationId xmlns:p14="http://schemas.microsoft.com/office/powerpoint/2010/main" val="409875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该大城市不透水层面积不断增大容易诱发（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水土流失</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城市内涝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风沙侵袭</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地面下沉</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47122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6" name="24答案.eps" descr="id:2147488080;FounderCES"/>
          <p:cNvPicPr/>
          <p:nvPr/>
        </p:nvPicPr>
        <p:blipFill>
          <a:blip r:embed="rId2"/>
          <a:stretch>
            <a:fillRect/>
          </a:stretch>
        </p:blipFill>
        <p:spPr>
          <a:xfrm>
            <a:off x="360854" y="3676442"/>
            <a:ext cx="807720" cy="287655"/>
          </a:xfrm>
          <a:prstGeom prst="rect">
            <a:avLst/>
          </a:prstGeom>
        </p:spPr>
      </p:pic>
      <p:sp>
        <p:nvSpPr>
          <p:cNvPr id="9" name="内容占位符 1"/>
          <p:cNvSpPr txBox="1">
            <a:spLocks/>
          </p:cNvSpPr>
          <p:nvPr/>
        </p:nvSpPr>
        <p:spPr bwMode="auto">
          <a:xfrm>
            <a:off x="360854" y="40730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大城市不透水层面积不断增大，下渗减少，可能带来城市内涝，对水土流失、风沙侵袭、地面下沉影响小。</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xb46.jpg" descr="id:2147491456;FounderCES"/>
          <p:cNvPicPr/>
          <p:nvPr/>
        </p:nvPicPr>
        <p:blipFill>
          <a:blip r:embed="rId3"/>
          <a:stretch>
            <a:fillRect/>
          </a:stretch>
        </p:blipFill>
        <p:spPr>
          <a:xfrm>
            <a:off x="3862959" y="1484784"/>
            <a:ext cx="4193366" cy="2543674"/>
          </a:xfrm>
          <a:prstGeom prst="rect">
            <a:avLst/>
          </a:prstGeom>
        </p:spPr>
      </p:pic>
      <p:pic>
        <p:nvPicPr>
          <p:cNvPr id="8" name="24解析.eps" descr="id:2147488087;FounderCES"/>
          <p:cNvPicPr/>
          <p:nvPr/>
        </p:nvPicPr>
        <p:blipFill>
          <a:blip r:embed="rId4"/>
          <a:stretch>
            <a:fillRect/>
          </a:stretch>
        </p:blipFill>
        <p:spPr>
          <a:xfrm>
            <a:off x="360854" y="4252341"/>
            <a:ext cx="807720" cy="287655"/>
          </a:xfrm>
          <a:prstGeom prst="rect">
            <a:avLst/>
          </a:prstGeom>
        </p:spPr>
      </p:pic>
    </p:spTree>
    <p:extLst>
      <p:ext uri="{BB962C8B-B14F-4D97-AF65-F5344CB8AC3E}">
        <p14:creationId xmlns:p14="http://schemas.microsoft.com/office/powerpoint/2010/main" val="413177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9948"/>
            <a:ext cx="11485848" cy="535916"/>
          </a:xfrm>
        </p:spPr>
        <p:txBody>
          <a:bodyPr/>
          <a:lstStyle/>
          <a:p>
            <a:pPr hangingPunct="0">
              <a:spcAft>
                <a:spcPts val="0"/>
              </a:spcAft>
              <a:tabLst>
                <a:tab pos="603123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城镇化的意</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义</a:t>
            </a:r>
            <a:endParaRPr lang="en-US"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63626765"/>
              </p:ext>
            </p:extLst>
          </p:nvPr>
        </p:nvGraphicFramePr>
        <p:xfrm>
          <a:off x="429161" y="1304596"/>
          <a:ext cx="11354677" cy="5206476"/>
        </p:xfrm>
        <a:graphic>
          <a:graphicData uri="http://schemas.openxmlformats.org/drawingml/2006/table">
            <a:tbl>
              <a:tblPr firstRow="1" firstCol="1" bandRow="1"/>
              <a:tblGrid>
                <a:gridCol w="1312601">
                  <a:extLst>
                    <a:ext uri="{9D8B030D-6E8A-4147-A177-3AD203B41FA5}">
                      <a16:colId xmlns:a16="http://schemas.microsoft.com/office/drawing/2014/main" val="3452719859"/>
                    </a:ext>
                  </a:extLst>
                </a:gridCol>
                <a:gridCol w="10042076">
                  <a:extLst>
                    <a:ext uri="{9D8B030D-6E8A-4147-A177-3AD203B41FA5}">
                      <a16:colId xmlns:a16="http://schemas.microsoft.com/office/drawing/2014/main" val="3424539847"/>
                    </a:ext>
                  </a:extLst>
                </a:gridCol>
              </a:tblGrid>
              <a:tr h="266233">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具体表现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733" marR="27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40656574"/>
                  </a:ext>
                </a:extLst>
              </a:tr>
              <a:tr h="1064932">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促进区域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经济增长</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城镇化有助于推动区域工业和服务业的发展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改善产业结构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城镇基础设施、公共服务设施和住宅建设等会拉动内需</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为经济发展提供持续的动力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733" marR="27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80175740"/>
                  </a:ext>
                </a:extLst>
              </a:tr>
              <a:tr h="1064932">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提高资源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利用效率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城镇里建筑密集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人口密度和居住密度大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水、电、天然气等设施集中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可提高土地、水等资源的利用效率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733" marR="27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4016124"/>
                  </a:ext>
                </a:extLst>
              </a:tr>
              <a:tr h="1064932">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改善城乡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居住环境</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城镇化伴随着污染物的集中排放</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同时也便于人们对污染物进行集中处理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提升环境质量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通过平整土地、修建设施、绿化等措施</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改善城乡居住环境</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733" marR="27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69729088"/>
                  </a:ext>
                </a:extLst>
              </a:tr>
              <a:tr h="1064932">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增强区域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社会和谐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城镇里就业机会众多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教育、医疗、交通等公共服务设施完善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不仅为城镇居民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也为乡村居民提供优质服务</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随着城镇化的发展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城乡居民人均收入、受教育水平的差别不断缩小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人们的价值观念和生活方式等逐渐趋同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733" marR="27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34335868"/>
                  </a:ext>
                </a:extLst>
              </a:tr>
            </a:tbl>
          </a:graphicData>
        </a:graphic>
      </p:graphicFrame>
    </p:spTree>
    <p:extLst>
      <p:ext uri="{BB962C8B-B14F-4D97-AF65-F5344CB8AC3E}">
        <p14:creationId xmlns:p14="http://schemas.microsoft.com/office/powerpoint/2010/main" val="3666886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2862322"/>
          </a:xfrm>
          <a:prstGeom prst="rect">
            <a:avLst/>
          </a:prstGeom>
        </p:spPr>
      </p:pic>
      <p:sp>
        <p:nvSpPr>
          <p:cNvPr id="4" name="内容占位符 1"/>
          <p:cNvSpPr txBox="1">
            <a:spLocks/>
          </p:cNvSpPr>
          <p:nvPr/>
        </p:nvSpPr>
        <p:spPr bwMode="auto">
          <a:xfrm>
            <a:off x="360854" y="83671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镇人口比重大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城镇人口数量多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城镇人口比重是指城镇人口占总人口的比重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计算公式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城镇人口比重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城镇人口数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总人口数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是一个相对数值。城镇人口数量多的国家或地区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城镇人口占总人口的比重不一定大。例如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中国与日本相比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中国城镇人口数量多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而日本城镇人口比重大。</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特别提醒.eps" descr="id:2147490364;FounderCES"/>
          <p:cNvPicPr/>
          <p:nvPr/>
        </p:nvPicPr>
        <p:blipFill>
          <a:blip r:embed="rId3"/>
          <a:stretch>
            <a:fillRect/>
          </a:stretch>
        </p:blipFill>
        <p:spPr>
          <a:xfrm>
            <a:off x="406574" y="908720"/>
            <a:ext cx="1937236" cy="425077"/>
          </a:xfrm>
          <a:prstGeom prst="rect">
            <a:avLst/>
          </a:prstGeom>
        </p:spPr>
      </p:pic>
    </p:spTree>
    <p:extLst>
      <p:ext uri="{BB962C8B-B14F-4D97-AF65-F5344CB8AC3E}">
        <p14:creationId xmlns:p14="http://schemas.microsoft.com/office/powerpoint/2010/main" val="4257432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2.eps" descr="id:2147488015;FounderCES"/>
          <p:cNvPicPr/>
          <p:nvPr/>
        </p:nvPicPr>
        <p:blipFill>
          <a:blip r:embed="rId2"/>
          <a:stretch>
            <a:fillRect/>
          </a:stretch>
        </p:blipFill>
        <p:spPr>
          <a:xfrm>
            <a:off x="360854" y="889580"/>
            <a:ext cx="1354455" cy="359410"/>
          </a:xfrm>
          <a:prstGeom prst="rect">
            <a:avLst/>
          </a:prstGeom>
        </p:spPr>
      </p:pic>
      <p:sp>
        <p:nvSpPr>
          <p:cNvPr id="5"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界城镇化进程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世界城镇化的表现</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861723749"/>
              </p:ext>
            </p:extLst>
          </p:nvPr>
        </p:nvGraphicFramePr>
        <p:xfrm>
          <a:off x="550590" y="2060848"/>
          <a:ext cx="11233248" cy="2743200"/>
        </p:xfrm>
        <a:graphic>
          <a:graphicData uri="http://schemas.openxmlformats.org/drawingml/2006/table">
            <a:tbl>
              <a:tblPr firstRow="1" firstCol="1" bandRow="1"/>
              <a:tblGrid>
                <a:gridCol w="2808312">
                  <a:extLst>
                    <a:ext uri="{9D8B030D-6E8A-4147-A177-3AD203B41FA5}">
                      <a16:colId xmlns:a16="http://schemas.microsoft.com/office/drawing/2014/main" val="591505754"/>
                    </a:ext>
                  </a:extLst>
                </a:gridCol>
                <a:gridCol w="8424936">
                  <a:extLst>
                    <a:ext uri="{9D8B030D-6E8A-4147-A177-3AD203B41FA5}">
                      <a16:colId xmlns:a16="http://schemas.microsoft.com/office/drawing/2014/main" val="2845837986"/>
                    </a:ext>
                  </a:extLst>
                </a:gridCol>
              </a:tblGrid>
              <a:tr h="187354">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717224590"/>
                  </a:ext>
                </a:extLst>
              </a:tr>
              <a:tr h="530819">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世纪中叶之前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世界城镇人口占总人口的比例很低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增长缓慢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87039341"/>
                  </a:ext>
                </a:extLst>
              </a:tr>
              <a:tr h="530819">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世纪中叶之后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世界城镇化速度加快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城镇化水平大幅提高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79890576"/>
                  </a:ext>
                </a:extLst>
              </a:tr>
              <a:tr h="530819">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第二次世界大战后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世界城镇化的速度、规模、范围都达到了空前的程度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世界城镇人口占总人口的比例迅速上升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1159756"/>
                  </a:ext>
                </a:extLst>
              </a:tr>
            </a:tbl>
          </a:graphicData>
        </a:graphic>
      </p:graphicFrame>
    </p:spTree>
    <p:extLst>
      <p:ext uri="{BB962C8B-B14F-4D97-AF65-F5344CB8AC3E}">
        <p14:creationId xmlns:p14="http://schemas.microsoft.com/office/powerpoint/2010/main" val="3903910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城镇化进程及差异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5.jpg" descr="id:2147491270;FounderCES"/>
          <p:cNvPicPr/>
          <p:nvPr/>
        </p:nvPicPr>
        <p:blipFill>
          <a:blip r:embed="rId2"/>
          <a:stretch>
            <a:fillRect/>
          </a:stretch>
        </p:blipFill>
        <p:spPr>
          <a:xfrm>
            <a:off x="3502918" y="1484784"/>
            <a:ext cx="5935281" cy="5112568"/>
          </a:xfrm>
          <a:prstGeom prst="rect">
            <a:avLst/>
          </a:prstGeom>
        </p:spPr>
      </p:pic>
    </p:spTree>
    <p:extLst>
      <p:ext uri="{BB962C8B-B14F-4D97-AF65-F5344CB8AC3E}">
        <p14:creationId xmlns:p14="http://schemas.microsoft.com/office/powerpoint/2010/main" val="18616850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35916"/>
          </a:xfrm>
        </p:spPr>
        <p:txBody>
          <a:bodyPr/>
          <a:lstStyle/>
          <a:p>
            <a:pPr hangingPunct="0">
              <a:spcAft>
                <a:spcPts val="0"/>
              </a:spcAft>
              <a:tabLst>
                <a:tab pos="6031230"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）空间差</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330712202"/>
              </p:ext>
            </p:extLst>
          </p:nvPr>
        </p:nvGraphicFramePr>
        <p:xfrm>
          <a:off x="550589" y="1263293"/>
          <a:ext cx="11296112" cy="5211677"/>
        </p:xfrm>
        <a:graphic>
          <a:graphicData uri="http://schemas.openxmlformats.org/drawingml/2006/table">
            <a:tbl>
              <a:tblPr firstRow="1" firstCol="1" bandRow="1"/>
              <a:tblGrid>
                <a:gridCol w="1224137">
                  <a:extLst>
                    <a:ext uri="{9D8B030D-6E8A-4147-A177-3AD203B41FA5}">
                      <a16:colId xmlns:a16="http://schemas.microsoft.com/office/drawing/2014/main" val="918497242"/>
                    </a:ext>
                  </a:extLst>
                </a:gridCol>
                <a:gridCol w="720080">
                  <a:extLst>
                    <a:ext uri="{9D8B030D-6E8A-4147-A177-3AD203B41FA5}">
                      <a16:colId xmlns:a16="http://schemas.microsoft.com/office/drawing/2014/main" val="3016027064"/>
                    </a:ext>
                  </a:extLst>
                </a:gridCol>
                <a:gridCol w="5112568">
                  <a:extLst>
                    <a:ext uri="{9D8B030D-6E8A-4147-A177-3AD203B41FA5}">
                      <a16:colId xmlns:a16="http://schemas.microsoft.com/office/drawing/2014/main" val="3060746351"/>
                    </a:ext>
                  </a:extLst>
                </a:gridCol>
                <a:gridCol w="4239327">
                  <a:extLst>
                    <a:ext uri="{9D8B030D-6E8A-4147-A177-3AD203B41FA5}">
                      <a16:colId xmlns:a16="http://schemas.microsoft.com/office/drawing/2014/main" val="1727555209"/>
                    </a:ext>
                  </a:extLst>
                </a:gridCol>
              </a:tblGrid>
              <a:tr h="202052">
                <a:tc gridSpan="2">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发达国家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发展中国家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0569804"/>
                  </a:ext>
                </a:extLst>
              </a:tr>
              <a:tr h="40410">
                <a:tc rowSpan="2">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起步</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早晚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15445129"/>
                  </a:ext>
                </a:extLst>
              </a:tr>
              <a:tr h="444514">
                <a:tc vMerge="1">
                  <a:txBody>
                    <a:bodyPr/>
                    <a:lstStyle/>
                    <a:p>
                      <a:endParaRPr lang="zh-CN" altLang="en-US"/>
                    </a:p>
                  </a:txBody>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工业化早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国家独立较晚</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工业化晚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17611310"/>
                  </a:ext>
                </a:extLst>
              </a:tr>
              <a:tr h="40410">
                <a:tc rowSpan="2">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快慢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趋缓甚至停滞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快</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24811756"/>
                  </a:ext>
                </a:extLst>
              </a:tr>
              <a:tr h="525335">
                <a:tc vMerge="1">
                  <a:txBody>
                    <a:bodyPr/>
                    <a:lstStyle/>
                    <a:p>
                      <a:endParaRPr lang="zh-CN" altLang="en-US"/>
                    </a:p>
                  </a:txBody>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城镇化已发展到相对成熟阶段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民族经济发展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人口增长迅速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45079099"/>
                  </a:ext>
                </a:extLst>
              </a:tr>
              <a:tr h="282873">
                <a:tc rowSpan="2">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发展不平衡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16365650"/>
                  </a:ext>
                </a:extLst>
              </a:tr>
              <a:tr h="34883">
                <a:tc vMerge="1">
                  <a:txBody>
                    <a:bodyPr/>
                    <a:lstStyle/>
                    <a:p>
                      <a:endParaRPr lang="zh-CN" altLang="en-US"/>
                    </a:p>
                  </a:txBody>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科学技术的发展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农业劳动生产力大大提高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大量乡村人口转化为城镇人口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亚非国家城镇化进程落后于经济发展和工业化进程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南美洲国家城镇化水平超过经济发展和工业化水平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2416974"/>
                  </a:ext>
                </a:extLst>
              </a:tr>
              <a:tr h="282873">
                <a:tc rowSpan="2">
                  <a:txBody>
                    <a:bodyPr/>
                    <a:lstStyle/>
                    <a:p>
                      <a:pPr algn="just"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存在</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问题及原</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出现逆城市化现象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城镇发展不合理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03884743"/>
                  </a:ext>
                </a:extLst>
              </a:tr>
              <a:tr h="889028">
                <a:tc vMerge="1">
                  <a:txBody>
                    <a:bodyPr/>
                    <a:lstStyle/>
                    <a:p>
                      <a:endParaRPr lang="zh-CN" altLang="en-US"/>
                    </a:p>
                  </a:txBody>
                  <a:tcPr/>
                </a:tc>
                <a:tc>
                  <a:txBody>
                    <a:bodyPr/>
                    <a:lstStyle/>
                    <a:p>
                      <a:pPr algn="ct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人们对环境质量要求提高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交通运输条件改善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乡村和小城镇基础设施逐步完善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25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城镇经济畸形发展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人口增长快</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农村劳动力过剩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09" marR="4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0206242"/>
                  </a:ext>
                </a:extLst>
              </a:tr>
            </a:tbl>
          </a:graphicData>
        </a:graphic>
      </p:graphicFrame>
    </p:spTree>
    <p:extLst>
      <p:ext uri="{BB962C8B-B14F-4D97-AF65-F5344CB8AC3E}">
        <p14:creationId xmlns:p14="http://schemas.microsoft.com/office/powerpoint/2010/main" val="3130045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3312368"/>
          </a:xfrm>
          <a:prstGeom prst="rect">
            <a:avLst/>
          </a:prstGeom>
        </p:spPr>
      </p:pic>
      <p:sp>
        <p:nvSpPr>
          <p:cNvPr id="4" name="内容占位符 1"/>
          <p:cNvSpPr txBox="1">
            <a:spLocks/>
          </p:cNvSpPr>
          <p:nvPr/>
        </p:nvSpPr>
        <p:spPr bwMode="auto">
          <a:xfrm>
            <a:off x="360854" y="83671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述某国家或地区的城镇化进程的方法</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所处阶段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初期阶段、中期阶段、后期阶段。</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城镇化水平高低。</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城镇化速度快慢。</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城镇化起步的早晚。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出现的城镇化问题。</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方法技巧.eps" descr="id:2147491285;FounderCES"/>
          <p:cNvPicPr/>
          <p:nvPr/>
        </p:nvPicPr>
        <p:blipFill>
          <a:blip r:embed="rId3"/>
          <a:stretch>
            <a:fillRect/>
          </a:stretch>
        </p:blipFill>
        <p:spPr>
          <a:xfrm>
            <a:off x="461331" y="908721"/>
            <a:ext cx="1800199" cy="383542"/>
          </a:xfrm>
          <a:prstGeom prst="rect">
            <a:avLst/>
          </a:prstGeom>
        </p:spPr>
      </p:pic>
    </p:spTree>
    <p:extLst>
      <p:ext uri="{BB962C8B-B14F-4D97-AF65-F5344CB8AC3E}">
        <p14:creationId xmlns:p14="http://schemas.microsoft.com/office/powerpoint/2010/main" val="12468877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90371;FounderCES"/>
          <p:cNvPicPr/>
          <p:nvPr/>
        </p:nvPicPr>
        <p:blipFill>
          <a:blip r:embed="rId2"/>
          <a:stretch>
            <a:fillRect/>
          </a:stretch>
        </p:blipFill>
        <p:spPr>
          <a:xfrm>
            <a:off x="524712" y="908720"/>
            <a:ext cx="1426973" cy="379472"/>
          </a:xfrm>
          <a:prstGeom prst="rect">
            <a:avLst/>
          </a:prstGeom>
        </p:spPr>
      </p:pic>
      <p:sp>
        <p:nvSpPr>
          <p:cNvPr id="5"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镇化过程中出现的问题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问题类型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36.jpg" descr="id:2147491299;FounderCES"/>
          <p:cNvPicPr/>
          <p:nvPr/>
        </p:nvPicPr>
        <p:blipFill>
          <a:blip r:embed="rId3"/>
          <a:stretch>
            <a:fillRect/>
          </a:stretch>
        </p:blipFill>
        <p:spPr>
          <a:xfrm>
            <a:off x="2782838" y="2636912"/>
            <a:ext cx="6090296" cy="1872208"/>
          </a:xfrm>
          <a:prstGeom prst="rect">
            <a:avLst/>
          </a:prstGeom>
        </p:spPr>
      </p:pic>
    </p:spTree>
    <p:extLst>
      <p:ext uri="{BB962C8B-B14F-4D97-AF65-F5344CB8AC3E}">
        <p14:creationId xmlns:p14="http://schemas.microsoft.com/office/powerpoint/2010/main" val="1596102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TotalTime>
  <Words>3234</Words>
  <Application>Microsoft Office PowerPoint</Application>
  <PresentationFormat>自定义</PresentationFormat>
  <Paragraphs>201</Paragraphs>
  <Slides>26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441</cp:revision>
  <dcterms:created xsi:type="dcterms:W3CDTF">2020-11-06T05:24:00Z</dcterms:created>
  <dcterms:modified xsi:type="dcterms:W3CDTF">2025-09-29T07:58:41Z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